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0080625" cy="7559675"/>
  <p:notesSz cx="6819900" cy="99187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08" y="9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2"/>
        <p:guide pos="194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0275" y="754063"/>
            <a:ext cx="4956175" cy="3717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1704" y="4711200"/>
            <a:ext cx="5455061" cy="446231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2" y="0"/>
            <a:ext cx="2958822" cy="49483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454" algn="l"/>
                <a:tab pos="1326909" algn="l"/>
                <a:tab pos="1990363" algn="l"/>
                <a:tab pos="2653817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it-IT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59647" y="0"/>
            <a:ext cx="2958822" cy="49483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454" algn="l"/>
                <a:tab pos="1326909" algn="l"/>
                <a:tab pos="1990363" algn="l"/>
                <a:tab pos="2653817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it-IT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" y="9422396"/>
            <a:ext cx="2958822" cy="49483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454" algn="l"/>
                <a:tab pos="1326909" algn="l"/>
                <a:tab pos="1990363" algn="l"/>
                <a:tab pos="2653817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it-IT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59647" y="9422396"/>
            <a:ext cx="2958822" cy="49483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454" algn="l"/>
                <a:tab pos="1326909" algn="l"/>
                <a:tab pos="1990363" algn="l"/>
                <a:tab pos="2653817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C55FD4BF-B05D-4E46-AF9E-45214E601A4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35110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3F9E06-A9F0-4129-94C2-B02F77A02DA9}" type="slidenum">
              <a:rPr lang="it-IT"/>
              <a:pPr/>
              <a:t>1</a:t>
            </a:fld>
            <a:endParaRPr lang="it-IT"/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4063"/>
            <a:ext cx="4960937" cy="37195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1704" y="4711198"/>
            <a:ext cx="5456493" cy="446378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4D53D4-5FCC-4888-83BA-A8C2F2F2074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63BAFE0-F26D-460D-A5FA-44239B8CE4B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A5F436-5E17-4A05-891B-760F6EF3547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3355FC38-B6D2-4509-AB13-6F49C655C93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12B7464-F782-409B-A641-8A99F5FBB8E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B230E7B-EF71-4B10-AFC1-EF50E90200E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663587E-DA60-409B-97E7-BAA5604C4AC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4CD483-2545-4445-AC6C-8FFBFE59619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C6CBB5-7593-41F0-8138-2914DB26118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96199F-B796-4679-95E8-B394075373F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AC89DFE-B75A-40B5-8C45-C8EBC2B567B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8E7646A-6934-49B6-BBD7-EBFFCB1B2CC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it-IT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0D88D889-1289-4035-85EA-32C25F72EEBB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39863" y="219075"/>
            <a:ext cx="8062912" cy="800100"/>
          </a:xfrm>
          <a:ln/>
        </p:spPr>
        <p:txBody>
          <a:bodyPr tIns="24695"/>
          <a:lstStyle/>
          <a:p>
            <a:pPr algn="l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sz="2800" b="1" dirty="0"/>
              <a:t>COMUNE </a:t>
            </a:r>
            <a:r>
              <a:rPr lang="it-IT" sz="2800" b="1" dirty="0" smtClean="0"/>
              <a:t>di </a:t>
            </a:r>
            <a:r>
              <a:rPr lang="it-IT" sz="2800" b="1" dirty="0"/>
              <a:t>GUBBIO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Assessorato </a:t>
            </a:r>
            <a:r>
              <a:rPr lang="it-IT" sz="2800" dirty="0" smtClean="0"/>
              <a:t>al settore Finanziario</a:t>
            </a:r>
            <a:endParaRPr lang="it-IT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57163"/>
            <a:ext cx="720725" cy="996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04825" y="6554788"/>
            <a:ext cx="9144000" cy="635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19404" rIns="0" bIns="0" anchor="ctr"/>
          <a:lstStyle/>
          <a:p>
            <a:pPr algn="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sz="2200" dirty="0">
              <a:solidFill>
                <a:srgbClr val="000000"/>
              </a:solidFill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1439863" y="1079500"/>
            <a:ext cx="8207375" cy="1588"/>
          </a:xfrm>
          <a:prstGeom prst="line">
            <a:avLst/>
          </a:prstGeom>
          <a:noFill/>
          <a:ln w="72000" cap="flat">
            <a:solidFill>
              <a:srgbClr val="C5000B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68313" y="7056438"/>
            <a:ext cx="9180512" cy="1587"/>
          </a:xfrm>
          <a:prstGeom prst="line">
            <a:avLst/>
          </a:prstGeom>
          <a:noFill/>
          <a:ln w="72000" cap="flat">
            <a:solidFill>
              <a:srgbClr val="C5000B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grpSp>
        <p:nvGrpSpPr>
          <p:cNvPr id="30" name="Gruppo 29"/>
          <p:cNvGrpSpPr/>
          <p:nvPr/>
        </p:nvGrpSpPr>
        <p:grpSpPr>
          <a:xfrm>
            <a:off x="226988" y="2505127"/>
            <a:ext cx="2431925" cy="1954954"/>
            <a:chOff x="11212" y="-574998"/>
            <a:chExt cx="2431925" cy="1954954"/>
          </a:xfrm>
        </p:grpSpPr>
        <p:sp>
          <p:nvSpPr>
            <p:cNvPr id="31" name="CasellaDiTesto 7"/>
            <p:cNvSpPr txBox="1"/>
            <p:nvPr/>
          </p:nvSpPr>
          <p:spPr>
            <a:xfrm>
              <a:off x="14675" y="216024"/>
              <a:ext cx="999302" cy="361950"/>
            </a:xfrm>
            <a:prstGeom prst="rect">
              <a:avLst/>
            </a:prstGeom>
            <a:noFill/>
            <a:ln w="9525" cmpd="sng"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100" b="1" dirty="0">
                  <a:solidFill>
                    <a:srgbClr val="FF0000"/>
                  </a:solidFill>
                </a:rPr>
                <a:t>dai</a:t>
              </a:r>
              <a:r>
                <a:rPr lang="it-IT" sz="1100" b="1" baseline="0" dirty="0">
                  <a:solidFill>
                    <a:srgbClr val="00B050"/>
                  </a:solidFill>
                </a:rPr>
                <a:t> </a:t>
              </a:r>
              <a:r>
                <a:rPr lang="it-IT" sz="1100" b="1" baseline="0" dirty="0">
                  <a:solidFill>
                    <a:srgbClr val="FF0000"/>
                  </a:solidFill>
                </a:rPr>
                <a:t>cittadini</a:t>
              </a:r>
              <a:endParaRPr lang="it-IT" sz="11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CasellaDiTesto 17"/>
            <p:cNvSpPr txBox="1"/>
            <p:nvPr/>
          </p:nvSpPr>
          <p:spPr>
            <a:xfrm>
              <a:off x="11212" y="-574998"/>
              <a:ext cx="2081806" cy="361950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rgbClr val="00B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100" b="1" dirty="0">
                  <a:solidFill>
                    <a:srgbClr val="00B050"/>
                  </a:solidFill>
                </a:rPr>
                <a:t>da</a:t>
              </a:r>
              <a:r>
                <a:rPr lang="it-IT" sz="1100" b="1" baseline="0" dirty="0">
                  <a:solidFill>
                    <a:srgbClr val="00B050"/>
                  </a:solidFill>
                </a:rPr>
                <a:t> stato, regione e provincia</a:t>
              </a:r>
              <a:endParaRPr lang="it-IT" sz="1100" b="1" dirty="0">
                <a:solidFill>
                  <a:srgbClr val="00B050"/>
                </a:solidFill>
              </a:endParaRPr>
            </a:p>
          </p:txBody>
        </p:sp>
        <p:sp>
          <p:nvSpPr>
            <p:cNvPr id="33" name="CasellaDiTesto 19"/>
            <p:cNvSpPr txBox="1"/>
            <p:nvPr/>
          </p:nvSpPr>
          <p:spPr>
            <a:xfrm>
              <a:off x="11212" y="-178732"/>
              <a:ext cx="1953594" cy="361950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rgbClr val="00B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100" b="1" dirty="0">
                  <a:solidFill>
                    <a:srgbClr val="00B050"/>
                  </a:solidFill>
                </a:rPr>
                <a:t>da</a:t>
              </a:r>
              <a:r>
                <a:rPr lang="it-IT" sz="1100" b="1" baseline="0" dirty="0">
                  <a:solidFill>
                    <a:srgbClr val="00B050"/>
                  </a:solidFill>
                </a:rPr>
                <a:t>ll'erogazione di servizi</a:t>
              </a:r>
              <a:endParaRPr lang="it-IT" sz="1100" b="1" dirty="0">
                <a:solidFill>
                  <a:srgbClr val="00B050"/>
                </a:solidFill>
              </a:endParaRPr>
            </a:p>
          </p:txBody>
        </p:sp>
        <p:sp>
          <p:nvSpPr>
            <p:cNvPr id="37" name="CasellaDiTesto 24"/>
            <p:cNvSpPr txBox="1"/>
            <p:nvPr/>
          </p:nvSpPr>
          <p:spPr>
            <a:xfrm>
              <a:off x="1157263" y="216024"/>
              <a:ext cx="1285874" cy="3619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400" b="1" dirty="0" smtClean="0"/>
                <a:t>12.970.000</a:t>
              </a:r>
              <a:r>
                <a:rPr lang="it-IT" sz="1400" b="1" baseline="0" dirty="0" smtClean="0"/>
                <a:t> </a:t>
              </a:r>
              <a:r>
                <a:rPr lang="it-IT" sz="1400" b="1" baseline="0" dirty="0"/>
                <a:t>€</a:t>
              </a:r>
              <a:endParaRPr lang="it-IT" sz="1400" b="1" dirty="0"/>
            </a:p>
          </p:txBody>
        </p:sp>
        <p:sp>
          <p:nvSpPr>
            <p:cNvPr id="39" name="Freccia angolare in su 38"/>
            <p:cNvSpPr/>
            <p:nvPr/>
          </p:nvSpPr>
          <p:spPr>
            <a:xfrm rot="5400000">
              <a:off x="-117347" y="877513"/>
              <a:ext cx="695325" cy="309562"/>
            </a:xfrm>
            <a:prstGeom prst="bent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it-IT" sz="1100"/>
            </a:p>
          </p:txBody>
        </p:sp>
      </p:grpSp>
      <p:pic>
        <p:nvPicPr>
          <p:cNvPr id="3" name="Picture 2" descr="Risultato immagine per jpg trend discendent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244" r="13770" b="16323"/>
          <a:stretch/>
        </p:blipFill>
        <p:spPr bwMode="auto">
          <a:xfrm>
            <a:off x="1007864" y="4087829"/>
            <a:ext cx="3079045" cy="314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CasellaDiTesto 7"/>
          <p:cNvSpPr txBox="1"/>
          <p:nvPr/>
        </p:nvSpPr>
        <p:spPr>
          <a:xfrm>
            <a:off x="230451" y="5950717"/>
            <a:ext cx="1284932" cy="925464"/>
          </a:xfrm>
          <a:prstGeom prst="rect">
            <a:avLst/>
          </a:prstGeom>
          <a:solidFill>
            <a:srgbClr val="FFFF00"/>
          </a:solidFill>
          <a:ln w="9525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dirty="0" smtClean="0">
                <a:solidFill>
                  <a:srgbClr val="FF0000"/>
                </a:solidFill>
              </a:rPr>
              <a:t>IMU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TARI</a:t>
            </a:r>
          </a:p>
          <a:p>
            <a:pPr algn="ctr"/>
            <a:r>
              <a:rPr lang="it-IT" sz="1100" b="1" dirty="0" smtClean="0">
                <a:solidFill>
                  <a:srgbClr val="FF0000"/>
                </a:solidFill>
              </a:rPr>
              <a:t>TASI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add.com. IRPEF</a:t>
            </a:r>
            <a:endParaRPr lang="it-IT" sz="1100" b="1" dirty="0">
              <a:solidFill>
                <a:srgbClr val="FF0000"/>
              </a:solidFill>
            </a:endParaRPr>
          </a:p>
        </p:txBody>
      </p:sp>
      <p:grpSp>
        <p:nvGrpSpPr>
          <p:cNvPr id="42" name="Gruppo 41"/>
          <p:cNvGrpSpPr/>
          <p:nvPr/>
        </p:nvGrpSpPr>
        <p:grpSpPr>
          <a:xfrm>
            <a:off x="701568" y="3946556"/>
            <a:ext cx="1413016" cy="657102"/>
            <a:chOff x="0" y="0"/>
            <a:chExt cx="1990725" cy="1190625"/>
          </a:xfrm>
        </p:grpSpPr>
        <p:sp>
          <p:nvSpPr>
            <p:cNvPr id="43" name="Ovale 42"/>
            <p:cNvSpPr/>
            <p:nvPr/>
          </p:nvSpPr>
          <p:spPr>
            <a:xfrm>
              <a:off x="0" y="0"/>
              <a:ext cx="1990725" cy="119062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it-IT" sz="1100"/>
            </a:p>
          </p:txBody>
        </p:sp>
        <p:sp>
          <p:nvSpPr>
            <p:cNvPr id="44" name="CasellaDiTesto 29"/>
            <p:cNvSpPr txBox="1"/>
            <p:nvPr/>
          </p:nvSpPr>
          <p:spPr>
            <a:xfrm>
              <a:off x="28040" y="368116"/>
              <a:ext cx="1881880" cy="4572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400" b="1" dirty="0" smtClean="0"/>
                <a:t>14.516.000</a:t>
              </a:r>
              <a:r>
                <a:rPr lang="it-IT" sz="1400" b="1" baseline="0" dirty="0" smtClean="0"/>
                <a:t> </a:t>
              </a:r>
              <a:r>
                <a:rPr lang="it-IT" sz="1400" b="1" baseline="0" dirty="0"/>
                <a:t>€</a:t>
              </a:r>
              <a:endParaRPr lang="it-IT" sz="1400" b="1" dirty="0"/>
            </a:p>
          </p:txBody>
        </p:sp>
      </p:grpSp>
      <p:grpSp>
        <p:nvGrpSpPr>
          <p:cNvPr id="45" name="Gruppo 44"/>
          <p:cNvGrpSpPr/>
          <p:nvPr/>
        </p:nvGrpSpPr>
        <p:grpSpPr>
          <a:xfrm>
            <a:off x="3672160" y="5799175"/>
            <a:ext cx="1413016" cy="657102"/>
            <a:chOff x="0" y="0"/>
            <a:chExt cx="1990725" cy="1190625"/>
          </a:xfrm>
        </p:grpSpPr>
        <p:sp>
          <p:nvSpPr>
            <p:cNvPr id="46" name="Ovale 45"/>
            <p:cNvSpPr/>
            <p:nvPr/>
          </p:nvSpPr>
          <p:spPr>
            <a:xfrm>
              <a:off x="0" y="0"/>
              <a:ext cx="1990725" cy="119062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it-IT" sz="1100"/>
            </a:p>
          </p:txBody>
        </p:sp>
        <p:sp>
          <p:nvSpPr>
            <p:cNvPr id="47" name="CasellaDiTesto 29"/>
            <p:cNvSpPr txBox="1"/>
            <p:nvPr/>
          </p:nvSpPr>
          <p:spPr>
            <a:xfrm>
              <a:off x="28040" y="368116"/>
              <a:ext cx="1881880" cy="4572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400" b="1" dirty="0" smtClean="0"/>
                <a:t>12.970.000</a:t>
              </a:r>
              <a:r>
                <a:rPr lang="it-IT" sz="1400" b="1" baseline="0" dirty="0" smtClean="0"/>
                <a:t> </a:t>
              </a:r>
              <a:r>
                <a:rPr lang="it-IT" sz="1400" b="1" baseline="0" dirty="0"/>
                <a:t>€</a:t>
              </a:r>
              <a:endParaRPr lang="it-IT" sz="1400" b="1" dirty="0"/>
            </a:p>
          </p:txBody>
        </p:sp>
      </p:grpSp>
      <p:sp>
        <p:nvSpPr>
          <p:cNvPr id="48" name="CasellaDiTesto 29"/>
          <p:cNvSpPr txBox="1"/>
          <p:nvPr/>
        </p:nvSpPr>
        <p:spPr>
          <a:xfrm>
            <a:off x="1780145" y="3883772"/>
            <a:ext cx="667879" cy="2523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1" dirty="0" smtClean="0"/>
              <a:t>2014</a:t>
            </a:r>
          </a:p>
        </p:txBody>
      </p:sp>
      <p:sp>
        <p:nvSpPr>
          <p:cNvPr id="49" name="CasellaDiTesto 29"/>
          <p:cNvSpPr txBox="1"/>
          <p:nvPr/>
        </p:nvSpPr>
        <p:spPr>
          <a:xfrm>
            <a:off x="4732473" y="5751539"/>
            <a:ext cx="667879" cy="2523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1" dirty="0" smtClean="0"/>
              <a:t>2019</a:t>
            </a:r>
          </a:p>
        </p:txBody>
      </p:sp>
      <p:sp>
        <p:nvSpPr>
          <p:cNvPr id="50" name="CasellaDiTesto 7"/>
          <p:cNvSpPr txBox="1"/>
          <p:nvPr/>
        </p:nvSpPr>
        <p:spPr>
          <a:xfrm>
            <a:off x="5966146" y="3695482"/>
            <a:ext cx="3368298" cy="1076889"/>
          </a:xfrm>
          <a:prstGeom prst="rect">
            <a:avLst/>
          </a:prstGeom>
          <a:noFill/>
          <a:ln w="9525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baseline="0" dirty="0" smtClean="0">
                <a:solidFill>
                  <a:srgbClr val="FF0000"/>
                </a:solidFill>
              </a:rPr>
              <a:t>nonostante: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1.200.000 € parcheggio di San Pietro (PUC1);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b="1" baseline="0" dirty="0" smtClean="0">
                <a:solidFill>
                  <a:schemeClr val="tx1"/>
                </a:solidFill>
              </a:rPr>
              <a:t>1.700.000 € Gubbio Cultura e Multiservizi;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500.000 € espropri degli anni ’70 e ’80;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35</a:t>
            </a:r>
            <a:r>
              <a:rPr lang="it-IT" sz="1100" b="1" baseline="0" dirty="0" smtClean="0">
                <a:solidFill>
                  <a:schemeClr val="tx1"/>
                </a:solidFill>
              </a:rPr>
              <a:t>0.000 € accantonamento </a:t>
            </a:r>
            <a:r>
              <a:rPr lang="it-IT" sz="1100" b="1" dirty="0" smtClean="0">
                <a:solidFill>
                  <a:schemeClr val="tx1"/>
                </a:solidFill>
              </a:rPr>
              <a:t>discarica;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1" baseline="0" dirty="0" smtClean="0">
                <a:solidFill>
                  <a:schemeClr val="tx1"/>
                </a:solidFill>
              </a:rPr>
              <a:t>2.000.000</a:t>
            </a:r>
            <a:r>
              <a:rPr lang="it-IT" b="1" dirty="0" smtClean="0">
                <a:solidFill>
                  <a:schemeClr val="tx1"/>
                </a:solidFill>
              </a:rPr>
              <a:t> € residui attivi della discarica.</a:t>
            </a:r>
            <a:endParaRPr lang="it-IT" sz="1100" b="1" baseline="0" dirty="0" smtClean="0">
              <a:solidFill>
                <a:schemeClr val="tx1"/>
              </a:solidFill>
            </a:endParaRPr>
          </a:p>
        </p:txBody>
      </p:sp>
      <p:sp>
        <p:nvSpPr>
          <p:cNvPr id="51" name="CasellaDiTesto 7"/>
          <p:cNvSpPr txBox="1"/>
          <p:nvPr/>
        </p:nvSpPr>
        <p:spPr>
          <a:xfrm>
            <a:off x="5966146" y="4859957"/>
            <a:ext cx="3368298" cy="1209512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baseline="0" dirty="0" smtClean="0">
                <a:solidFill>
                  <a:srgbClr val="00B050"/>
                </a:solidFill>
              </a:rPr>
              <a:t>aumentando i servizi al cittadino: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Ufficio relazione con il pubblico (URP)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b="1" baseline="0" dirty="0" smtClean="0">
                <a:solidFill>
                  <a:schemeClr val="tx1"/>
                </a:solidFill>
              </a:rPr>
              <a:t>Ufficio del giudice</a:t>
            </a:r>
            <a:r>
              <a:rPr lang="it-IT" sz="1100" b="1" dirty="0" smtClean="0">
                <a:solidFill>
                  <a:schemeClr val="tx1"/>
                </a:solidFill>
              </a:rPr>
              <a:t> di pace;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1" baseline="0" dirty="0" smtClean="0">
                <a:solidFill>
                  <a:schemeClr val="tx1"/>
                </a:solidFill>
              </a:rPr>
              <a:t>Ufficio</a:t>
            </a:r>
            <a:r>
              <a:rPr lang="it-IT" b="1" dirty="0" smtClean="0">
                <a:solidFill>
                  <a:schemeClr val="tx1"/>
                </a:solidFill>
              </a:rPr>
              <a:t> reperimento fondi europei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b="1" baseline="0" dirty="0" err="1" smtClean="0">
                <a:solidFill>
                  <a:schemeClr val="tx1"/>
                </a:solidFill>
              </a:rPr>
              <a:t>DigiPass</a:t>
            </a:r>
            <a:endParaRPr lang="it-IT" sz="1100" b="1" baseline="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Ufficio di mediazione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b="1" baseline="0" dirty="0" smtClean="0">
                <a:solidFill>
                  <a:schemeClr val="tx1"/>
                </a:solidFill>
              </a:rPr>
              <a:t>Organismo per composizione della crisi</a:t>
            </a:r>
          </a:p>
        </p:txBody>
      </p:sp>
      <p:sp>
        <p:nvSpPr>
          <p:cNvPr id="52" name="CasellaDiTesto 7"/>
          <p:cNvSpPr txBox="1"/>
          <p:nvPr/>
        </p:nvSpPr>
        <p:spPr>
          <a:xfrm>
            <a:off x="5308488" y="6121864"/>
            <a:ext cx="4338750" cy="754317"/>
          </a:xfrm>
          <a:prstGeom prst="rect">
            <a:avLst/>
          </a:prstGeom>
          <a:solidFill>
            <a:schemeClr val="bg1"/>
          </a:solidFill>
          <a:ln w="9525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baseline="0" dirty="0" smtClean="0">
                <a:solidFill>
                  <a:srgbClr val="FF0000"/>
                </a:solidFill>
              </a:rPr>
              <a:t>migliorando i servizi al cittadino: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</a:rPr>
              <a:t>a</a:t>
            </a:r>
            <a:r>
              <a:rPr lang="it-IT" b="1" dirty="0" smtClean="0">
                <a:solidFill>
                  <a:schemeClr val="tx1"/>
                </a:solidFill>
              </a:rPr>
              <a:t>umento degli utenti serviti dal porta a porta dal 12% al 90%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100" b="1" baseline="0" dirty="0" smtClean="0">
                <a:solidFill>
                  <a:schemeClr val="tx1"/>
                </a:solidFill>
              </a:rPr>
              <a:t>Riducendo i tempi di attesa dei pagamenti da 58 a 28 giorni</a:t>
            </a:r>
          </a:p>
        </p:txBody>
      </p:sp>
      <p:sp>
        <p:nvSpPr>
          <p:cNvPr id="26" name="CasellaDiTesto 12"/>
          <p:cNvSpPr txBox="1"/>
          <p:nvPr/>
        </p:nvSpPr>
        <p:spPr>
          <a:xfrm>
            <a:off x="291310" y="1794023"/>
            <a:ext cx="1285874" cy="40163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b="1" dirty="0"/>
              <a:t>entrata</a:t>
            </a:r>
          </a:p>
        </p:txBody>
      </p:sp>
      <p:sp>
        <p:nvSpPr>
          <p:cNvPr id="53" name="CasellaDiTesto 3"/>
          <p:cNvSpPr txBox="1"/>
          <p:nvPr/>
        </p:nvSpPr>
        <p:spPr>
          <a:xfrm>
            <a:off x="1421134" y="1349768"/>
            <a:ext cx="2896580" cy="452217"/>
          </a:xfrm>
          <a:prstGeom prst="rect">
            <a:avLst/>
          </a:prstGeom>
          <a:solidFill>
            <a:srgbClr val="FFFF00"/>
          </a:solidFill>
          <a:ln w="9525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1" dirty="0" smtClean="0"/>
              <a:t>BILANCIO di PREVISIONE 2019</a:t>
            </a:r>
            <a:r>
              <a:rPr lang="it-IT" sz="1200" b="1" dirty="0"/>
              <a:t/>
            </a:r>
            <a:br>
              <a:rPr lang="it-IT" sz="1200" b="1" dirty="0"/>
            </a:br>
            <a:r>
              <a:rPr lang="it-IT" sz="1200" b="1" dirty="0"/>
              <a:t>52.000.000</a:t>
            </a:r>
            <a:r>
              <a:rPr lang="it-IT" sz="1200" b="1" baseline="0" dirty="0"/>
              <a:t> €</a:t>
            </a:r>
            <a:endParaRPr lang="it-IT" sz="1200" b="1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0966" y="1259557"/>
            <a:ext cx="489585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CasellaDiTesto 3"/>
          <p:cNvSpPr txBox="1"/>
          <p:nvPr/>
        </p:nvSpPr>
        <p:spPr>
          <a:xfrm>
            <a:off x="1421134" y="1873994"/>
            <a:ext cx="2899098" cy="465683"/>
          </a:xfrm>
          <a:prstGeom prst="rect">
            <a:avLst/>
          </a:prstGeom>
          <a:solidFill>
            <a:srgbClr val="FFFF00"/>
          </a:solidFill>
          <a:ln w="9525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1" dirty="0" smtClean="0"/>
              <a:t>di cui Parte Corrente</a:t>
            </a:r>
            <a:br>
              <a:rPr lang="it-IT" sz="1200" b="1" dirty="0" smtClean="0"/>
            </a:br>
            <a:r>
              <a:rPr lang="it-IT" sz="1200" b="1" dirty="0" smtClean="0"/>
              <a:t>27.650.000</a:t>
            </a:r>
            <a:r>
              <a:rPr lang="it-IT" sz="1200" b="1" baseline="0" dirty="0" smtClean="0"/>
              <a:t> </a:t>
            </a:r>
            <a:r>
              <a:rPr lang="it-IT" sz="1200" b="1" baseline="0" dirty="0"/>
              <a:t>€</a:t>
            </a:r>
            <a:endParaRPr lang="it-IT" sz="1200" b="1" dirty="0"/>
          </a:p>
        </p:txBody>
      </p:sp>
      <p:sp>
        <p:nvSpPr>
          <p:cNvPr id="56" name="Freccia a destra con strisce 55"/>
          <p:cNvSpPr/>
          <p:nvPr/>
        </p:nvSpPr>
        <p:spPr>
          <a:xfrm rot="16200000" flipH="1">
            <a:off x="3830776" y="1743025"/>
            <a:ext cx="349572" cy="261938"/>
          </a:xfrm>
          <a:prstGeom prst="stripedRightArrow">
            <a:avLst>
              <a:gd name="adj1" fmla="val 4333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100">
              <a:solidFill>
                <a:srgbClr val="FF0000"/>
              </a:solidFill>
            </a:endParaRPr>
          </a:p>
        </p:txBody>
      </p:sp>
      <p:sp>
        <p:nvSpPr>
          <p:cNvPr id="57" name="Freccia angolare in su 56"/>
          <p:cNvSpPr/>
          <p:nvPr/>
        </p:nvSpPr>
        <p:spPr>
          <a:xfrm rot="10800000">
            <a:off x="833521" y="2147595"/>
            <a:ext cx="695325" cy="309562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100"/>
          </a:p>
        </p:txBody>
      </p:sp>
      <p:grpSp>
        <p:nvGrpSpPr>
          <p:cNvPr id="21" name="Gruppo 20"/>
          <p:cNvGrpSpPr/>
          <p:nvPr/>
        </p:nvGrpSpPr>
        <p:grpSpPr>
          <a:xfrm>
            <a:off x="3600152" y="2221804"/>
            <a:ext cx="948014" cy="519511"/>
            <a:chOff x="-254531" y="-135487"/>
            <a:chExt cx="1359431" cy="566739"/>
          </a:xfrm>
        </p:grpSpPr>
        <p:sp>
          <p:nvSpPr>
            <p:cNvPr id="23" name="CasellaDiTesto 12"/>
            <p:cNvSpPr txBox="1"/>
            <p:nvPr/>
          </p:nvSpPr>
          <p:spPr>
            <a:xfrm>
              <a:off x="-254531" y="-6898"/>
              <a:ext cx="1285874" cy="4381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1400" b="1" dirty="0"/>
                <a:t>spesa</a:t>
              </a:r>
            </a:p>
          </p:txBody>
        </p:sp>
        <p:sp>
          <p:nvSpPr>
            <p:cNvPr id="22" name="Freccia a destra con strisce 21"/>
            <p:cNvSpPr/>
            <p:nvPr/>
          </p:nvSpPr>
          <p:spPr>
            <a:xfrm>
              <a:off x="266700" y="-135487"/>
              <a:ext cx="838200" cy="285750"/>
            </a:xfrm>
            <a:prstGeom prst="stripedRightArrow">
              <a:avLst>
                <a:gd name="adj1" fmla="val 43333"/>
                <a:gd name="adj2" fmla="val 5000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it-IT" sz="110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ZIONE CONF FINE ANNO-2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CONF FINE ANNO-2</Template>
  <TotalTime>295</TotalTime>
  <Words>143</Words>
  <Application>Microsoft Office PowerPoint</Application>
  <PresentationFormat>Personalizzato</PresentationFormat>
  <Paragraphs>34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PRESENTAZIONE CONF FINE ANNO-2</vt:lpstr>
      <vt:lpstr>COMUNE di GUBBIO Assessorato al settore Finanziario</vt:lpstr>
    </vt:vector>
  </TitlesOfParts>
  <Company>Comune di Gubbio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COMUNE DI GUBBIO Assessorato alla cultura</dc:title>
  <dc:creator>mottaviani</dc:creator>
  <cp:lastModifiedBy>abuoninsegni</cp:lastModifiedBy>
  <cp:revision>53</cp:revision>
  <cp:lastPrinted>2018-01-12T15:45:50Z</cp:lastPrinted>
  <dcterms:created xsi:type="dcterms:W3CDTF">2017-01-12T17:01:54Z</dcterms:created>
  <dcterms:modified xsi:type="dcterms:W3CDTF">2019-01-18T08:42:40Z</dcterms:modified>
</cp:coreProperties>
</file>